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57" r:id="rId5"/>
    <p:sldId id="263" r:id="rId6"/>
    <p:sldId id="265" r:id="rId7"/>
    <p:sldId id="266" r:id="rId8"/>
    <p:sldId id="269" r:id="rId9"/>
    <p:sldId id="270" r:id="rId10"/>
    <p:sldId id="271" r:id="rId11"/>
    <p:sldId id="260" r:id="rId12"/>
    <p:sldId id="268" r:id="rId13"/>
    <p:sldId id="26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09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16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43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07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61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09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80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8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91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7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52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1D0A1-3D91-4551-9FFE-95E80FF6C9EA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15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9542" y="2775224"/>
            <a:ext cx="6276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Graphik LC Black" panose="020B0A03030202060203" pitchFamily="34" charset="-52"/>
              </a:rPr>
              <a:t>АКТУАЛЬНЫЕ ВОПРОСЫ ВЗАИМОДЕЙСТВИЯ</a:t>
            </a:r>
            <a:endParaRPr lang="en-US" sz="2000" dirty="0" smtClean="0">
              <a:latin typeface="Graphik LC Black" panose="020B0A03030202060203" pitchFamily="34" charset="-52"/>
            </a:endParaRPr>
          </a:p>
          <a:p>
            <a:pPr algn="ctr"/>
            <a:r>
              <a:rPr lang="ru-RU" sz="2000" dirty="0" smtClean="0">
                <a:latin typeface="Graphik LC Black" panose="020B0A03030202060203" pitchFamily="34" charset="-52"/>
              </a:rPr>
              <a:t> И РАЗВИТИЯ В СОВРЕМЕННОМ МИРЕ</a:t>
            </a:r>
            <a:endParaRPr lang="ru-RU" sz="2000" dirty="0">
              <a:latin typeface="Graphik LC Black" panose="020B0A03030202060203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7091" y="3593305"/>
            <a:ext cx="765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НЕИЗУЧЕННЫЕ ПОДХОДЫ К РАЗВИТИЮ КРОСС-КУЛЬТУРНЫХ КОМПЕТЕНЦИЙ</a:t>
            </a:r>
            <a:endParaRPr lang="ru-RU" dirty="0"/>
          </a:p>
        </p:txBody>
      </p:sp>
      <p:pic>
        <p:nvPicPr>
          <p:cNvPr id="1026" name="Picture 2" descr="Картинки по запросу мфюа ло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76" y="5562347"/>
            <a:ext cx="1150352" cy="115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sietarrus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325" y="5638685"/>
            <a:ext cx="1142594" cy="114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РАБ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16" y="5972225"/>
            <a:ext cx="1939925" cy="47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83197" y="2295697"/>
            <a:ext cx="1669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КРУГЛЫЙ СТОЛ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18476" y="600063"/>
            <a:ext cx="5058208" cy="5058208"/>
          </a:xfrm>
          <a:prstGeom prst="rect">
            <a:avLst/>
          </a:prstGeom>
          <a:blipFill dpi="0" rotWithShape="1">
            <a:blip r:embed="rId5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2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dn.hbr-russia.ru/image/2019/1e/1at91w/original-1o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8" y="287383"/>
            <a:ext cx="3541214" cy="273013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72297" y="6305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latin typeface="Roboto Slab"/>
              </a:rPr>
              <a:t>Екатерина Прохорова, </a:t>
            </a:r>
            <a:endParaRPr lang="en-US" i="1" dirty="0" smtClean="0">
              <a:solidFill>
                <a:srgbClr val="000000"/>
              </a:solidFill>
              <a:latin typeface="Roboto Slab"/>
            </a:endParaRPr>
          </a:p>
          <a:p>
            <a:r>
              <a:rPr lang="ru-RU" i="1" dirty="0" smtClean="0">
                <a:solidFill>
                  <a:srgbClr val="000000"/>
                </a:solidFill>
                <a:latin typeface="Roboto Slab"/>
              </a:rPr>
              <a:t>директор по персоналу </a:t>
            </a:r>
            <a:r>
              <a:rPr lang="en-US" i="1" dirty="0" smtClean="0">
                <a:solidFill>
                  <a:srgbClr val="000000"/>
                </a:solidFill>
                <a:latin typeface="Roboto Slab"/>
              </a:rPr>
              <a:t>Simple</a:t>
            </a:r>
            <a:r>
              <a:rPr lang="ru-RU" i="1" dirty="0" smtClean="0">
                <a:solidFill>
                  <a:srgbClr val="000000"/>
                </a:solidFill>
                <a:latin typeface="Roboto Slab"/>
              </a:rPr>
              <a:t> </a:t>
            </a:r>
            <a:r>
              <a:rPr lang="ru-RU" i="1" dirty="0" err="1" smtClean="0">
                <a:solidFill>
                  <a:srgbClr val="000000"/>
                </a:solidFill>
                <a:latin typeface="Roboto Slab"/>
              </a:rPr>
              <a:t>Group</a:t>
            </a:r>
            <a:r>
              <a:rPr lang="ru-RU" i="1" dirty="0" smtClean="0">
                <a:solidFill>
                  <a:srgbClr val="000000"/>
                </a:solidFill>
                <a:latin typeface="Roboto Slab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72297" y="19487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Прежде всего надо брать на работу правильных руководителей. 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72297" y="309710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2.  Мы </a:t>
            </a:r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приняли много специалистов, до этого работавших и сформировавших свой управленческий стиль в </a:t>
            </a:r>
            <a:r>
              <a:rPr 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мультинациональных</a:t>
            </a:r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компаниях (МНК).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72297" y="458964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3.  У </a:t>
            </a:r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лучших МНК сильная корпоративная культура и развитая система управления персоналом. Человек либо приобщается к этой культуре, либо отторгается ею. Крупные МНК организуют прямой канал обратной связи с сотрудниками: жалобы на несправедливость попадают на корпоративный уровень.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089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9997" y="1023980"/>
            <a:ext cx="6493401" cy="47864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21615" y="170522"/>
            <a:ext cx="29475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Старые ключи </a:t>
            </a:r>
            <a:b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не откроют двери новых возможностей !</a:t>
            </a:r>
            <a:endParaRPr lang="en-US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ÐÐ°ÑÑÐ¸Ð½ÐºÐ¸ Ð¿Ð¾ Ð·Ð°Ð¿ÑÐ¾ÑÑ stop sign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" y="150471"/>
            <a:ext cx="3402106" cy="638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2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401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934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24696" y="4164163"/>
            <a:ext cx="58615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2000" b="1" dirty="0" smtClean="0">
                <a:latin typeface="Comic Sans MS" panose="030F0702030302020204" pitchFamily="66" charset="0"/>
              </a:rPr>
              <a:t>Процесс взаимной адаптации иностранных и российских сотрудников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0810" y="501748"/>
            <a:ext cx="5861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Свой среди чужих или 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чужой </a:t>
            </a:r>
            <a:r>
              <a:rPr lang="ru-RU" sz="2400" b="1" dirty="0">
                <a:latin typeface="Comic Sans MS" panose="030F0702030302020204" pitchFamily="66" charset="0"/>
              </a:rPr>
              <a:t>среди своих ?</a:t>
            </a:r>
          </a:p>
        </p:txBody>
      </p:sp>
      <p:pic>
        <p:nvPicPr>
          <p:cNvPr id="6" name="Picture 2" descr="Image result for a puzzled lo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5" r="16736"/>
          <a:stretch/>
        </p:blipFill>
        <p:spPr bwMode="auto">
          <a:xfrm>
            <a:off x="5548189" y="917246"/>
            <a:ext cx="1900990" cy="246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7829" y="5969726"/>
            <a:ext cx="4219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Марина Джаши, март 2019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47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33535" r="46048" b="-1318"/>
          <a:stretch/>
        </p:blipFill>
        <p:spPr>
          <a:xfrm>
            <a:off x="228146" y="210723"/>
            <a:ext cx="2676011" cy="2680483"/>
          </a:xfrm>
          <a:prstGeom prst="ellipse">
            <a:avLst/>
          </a:prstGeom>
        </p:spPr>
      </p:pic>
      <p:pic>
        <p:nvPicPr>
          <p:cNvPr id="5" name="Picture 6" descr="https://www.mapsofworld.com/images/world-countries-flags/us-flag-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174" y="2496562"/>
            <a:ext cx="2596975" cy="162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Картинки по запросу flag of japan"/>
          <p:cNvSpPr>
            <a:spLocks noChangeAspect="1" noChangeArrowheads="1"/>
          </p:cNvSpPr>
          <p:nvPr/>
        </p:nvSpPr>
        <p:spPr bwMode="auto">
          <a:xfrm>
            <a:off x="228146" y="11679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Картинки по запросу flag of japan"/>
          <p:cNvSpPr>
            <a:spLocks noChangeAspect="1" noChangeArrowheads="1"/>
          </p:cNvSpPr>
          <p:nvPr/>
        </p:nvSpPr>
        <p:spPr bwMode="auto">
          <a:xfrm>
            <a:off x="380546" y="26919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174" y="4869148"/>
            <a:ext cx="2596975" cy="17381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80" b="98883" l="3901" r="95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805" y="4602752"/>
            <a:ext cx="3208607" cy="200452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966" y="2363460"/>
            <a:ext cx="2856287" cy="175443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1" name="TextBox 50"/>
          <p:cNvSpPr txBox="1"/>
          <p:nvPr/>
        </p:nvSpPr>
        <p:spPr>
          <a:xfrm>
            <a:off x="3504548" y="573995"/>
            <a:ext cx="7586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Марина Джаши- </a:t>
            </a: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автор проекта «Мировая бизнес-этика», </a:t>
            </a: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теле и радио ведущая, консультант по вопросам межкультурной коммуникации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21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02" y="190987"/>
            <a:ext cx="3181755" cy="22729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6351">
            <a:off x="330860" y="371622"/>
            <a:ext cx="2626853" cy="26711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624" y="3554328"/>
            <a:ext cx="3124032" cy="25423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61" y="3685896"/>
            <a:ext cx="3283653" cy="24344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864" y="4035300"/>
            <a:ext cx="3633774" cy="23953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7308">
            <a:off x="8369693" y="1863010"/>
            <a:ext cx="3295630" cy="2292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372">
            <a:off x="2958276" y="1277297"/>
            <a:ext cx="3092317" cy="23732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4842">
            <a:off x="4416118" y="951467"/>
            <a:ext cx="729704" cy="52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5782">
            <a:off x="10012379" y="1502413"/>
            <a:ext cx="729704" cy="52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497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074" y="470263"/>
            <a:ext cx="41409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omic Sans MS" panose="030F0702030302020204" pitchFamily="66" charset="0"/>
              </a:rPr>
              <a:t>Как подготовиться к выходу на международный рынок?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omic Sans MS" panose="030F0702030302020204" pitchFamily="66" charset="0"/>
              </a:rPr>
              <a:t>Как быть успешным в бизнесе за рубежом?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omic Sans MS" panose="030F0702030302020204" pitchFamily="66" charset="0"/>
              </a:rPr>
              <a:t>Что такое лидерство по-русски?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omic Sans MS" panose="030F0702030302020204" pitchFamily="66" charset="0"/>
              </a:rPr>
              <a:t>Как адаптироваться к местной культуре?</a:t>
            </a:r>
          </a:p>
          <a:p>
            <a:endParaRPr lang="ru-RU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7" name="Picture 2" descr="Image result for a puzzled lo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5" r="16736"/>
          <a:stretch/>
        </p:blipFill>
        <p:spPr bwMode="auto">
          <a:xfrm>
            <a:off x="4656821" y="2889738"/>
            <a:ext cx="1900990" cy="246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26665" y="2015134"/>
            <a:ext cx="48821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omic Sans MS" panose="030F0702030302020204" pitchFamily="66" charset="0"/>
              </a:rPr>
              <a:t>Зачем выходить на международные рынки</a:t>
            </a:r>
            <a:r>
              <a:rPr lang="ru-RU" dirty="0" smtClean="0">
                <a:latin typeface="Comic Sans MS" panose="030F0702030302020204" pitchFamily="66" charset="0"/>
              </a:rPr>
              <a:t>?</a:t>
            </a:r>
            <a:br>
              <a:rPr lang="ru-RU" dirty="0" smtClean="0">
                <a:latin typeface="Comic Sans MS" panose="030F0702030302020204" pitchFamily="66" charset="0"/>
              </a:rPr>
            </a:br>
            <a:endParaRPr lang="ru-RU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omic Sans MS" panose="030F0702030302020204" pitchFamily="66" charset="0"/>
              </a:rPr>
              <a:t>Как </a:t>
            </a:r>
            <a:r>
              <a:rPr lang="ru-RU" dirty="0">
                <a:latin typeface="Comic Sans MS" panose="030F0702030302020204" pitchFamily="66" charset="0"/>
              </a:rPr>
              <a:t>работается иностранцам в </a:t>
            </a:r>
            <a:r>
              <a:rPr lang="ru-RU" dirty="0" smtClean="0">
                <a:latin typeface="Comic Sans MS" panose="030F0702030302020204" pitchFamily="66" charset="0"/>
              </a:rPr>
              <a:t>России?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omic Sans MS" panose="030F0702030302020204" pitchFamily="66" charset="0"/>
              </a:rPr>
              <a:t>Что такое культурный шок и как его пережить?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omic Sans MS" panose="030F0702030302020204" pitchFamily="66" charset="0"/>
              </a:rPr>
              <a:t>Нужен ли культурный интеллект и как его развить?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77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3749" y="953589"/>
            <a:ext cx="7772400" cy="369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b="1" dirty="0" smtClean="0">
                <a:latin typeface="Comic Sans MS" panose="030F0702030302020204" pitchFamily="66" charset="0"/>
              </a:rPr>
              <a:t>«</a:t>
            </a:r>
            <a:r>
              <a:rPr lang="ru-RU" sz="2000" dirty="0" smtClean="0">
                <a:latin typeface="Comic Sans MS" panose="030F0702030302020204" pitchFamily="66" charset="0"/>
              </a:rPr>
              <a:t>Российская школа управления не ценится в других странах: россиянин топ менеджер – это отрицательный бренд. Его воспринимают как несистемного человека, не держащего слово</a:t>
            </a:r>
            <a:r>
              <a:rPr lang="ru-RU" sz="2000" b="1" dirty="0" smtClean="0">
                <a:latin typeface="Comic Sans MS" panose="030F0702030302020204" pitchFamily="66" charset="0"/>
              </a:rPr>
              <a:t>»</a:t>
            </a:r>
          </a:p>
          <a:p>
            <a:pPr>
              <a:lnSpc>
                <a:spcPct val="200000"/>
              </a:lnSpc>
            </a:pPr>
            <a:endParaRPr lang="ru-RU" sz="2000" b="1" dirty="0"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ru-RU" sz="2000" b="1" dirty="0" smtClean="0">
                <a:latin typeface="Comic Sans MS" panose="030F0702030302020204" pitchFamily="66" charset="0"/>
              </a:rPr>
              <a:t>Алена Владимирская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13954" y="849086"/>
            <a:ext cx="7184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3954" y="849086"/>
            <a:ext cx="17417" cy="8665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66354" y="1001486"/>
            <a:ext cx="7184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66354" y="1001486"/>
            <a:ext cx="17417" cy="8665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37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4113" y="470262"/>
            <a:ext cx="7106195" cy="4813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endParaRPr lang="ru-RU" sz="2400" i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ru-RU" sz="2400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«</a:t>
            </a:r>
            <a:r>
              <a:rPr lang="ru-RU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Как </a:t>
            </a:r>
            <a:r>
              <a:rPr lang="ru-RU" i="1" dirty="0">
                <a:solidFill>
                  <a:srgbClr val="000000"/>
                </a:solidFill>
                <a:latin typeface="Comic Sans MS" panose="030F0702030302020204" pitchFamily="66" charset="0"/>
              </a:rPr>
              <a:t>азиат </a:t>
            </a:r>
            <a:r>
              <a:rPr lang="ru-RU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он (русский) </a:t>
            </a:r>
            <a:r>
              <a:rPr lang="ru-RU" i="1" dirty="0">
                <a:solidFill>
                  <a:srgbClr val="000000"/>
                </a:solidFill>
                <a:latin typeface="Comic Sans MS" panose="030F0702030302020204" pitchFamily="66" charset="0"/>
              </a:rPr>
              <a:t>очарователен. И лишь когда настаивает, чтобы к русским относились не как к самому западному из восточных народов, а, напротив, как к самому восточному из западных, превращается в этническое недоразумение, с которым, право, нелегко иметь дело. Он сам никогда не знает, какая сторона его натуры возобладает в следующий миг»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9154" y="6126479"/>
            <a:ext cx="5590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Редьярд</a:t>
            </a:r>
            <a:r>
              <a:rPr lang="ru-RU" b="1" dirty="0" smtClean="0"/>
              <a:t> Киплинг «Бывший» 1890</a:t>
            </a:r>
            <a:endParaRPr lang="ru-RU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66354" y="1001486"/>
            <a:ext cx="7184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09897" y="1001486"/>
            <a:ext cx="17417" cy="8665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18754" y="1153886"/>
            <a:ext cx="7184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62297" y="1153886"/>
            <a:ext cx="17417" cy="8665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29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4219" y="1649897"/>
            <a:ext cx="6096000" cy="2539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Roboto Slab"/>
              </a:rPr>
              <a:t>«</a:t>
            </a:r>
            <a:r>
              <a:rPr lang="ru-RU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индивидуалистических культурах с низкой дистанцией власти работники реагируют на несправедливость и авторитаризм руководителей значительно болезненнее, нежели работники в коллективистских культурах с высокой дистанцией власти, таких как </a:t>
            </a:r>
            <a:r>
              <a:rPr lang="ru-RU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российская»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60720" y="487892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000000"/>
                </a:solidFill>
              </a:rPr>
              <a:t>Евгения Балабанова, профессор НИУ ВШЭ, </a:t>
            </a:r>
            <a:r>
              <a:rPr lang="ru-RU" i="1" dirty="0" smtClean="0">
                <a:solidFill>
                  <a:srgbClr val="000000"/>
                </a:solidFill>
              </a:rPr>
              <a:t>Мария </a:t>
            </a:r>
            <a:r>
              <a:rPr lang="ru-RU" i="1" dirty="0">
                <a:solidFill>
                  <a:srgbClr val="000000"/>
                </a:solidFill>
              </a:rPr>
              <a:t>Боровик (компания «Нестле Россия») и Вероника </a:t>
            </a:r>
            <a:r>
              <a:rPr lang="ru-RU" i="1" dirty="0" err="1">
                <a:solidFill>
                  <a:srgbClr val="000000"/>
                </a:solidFill>
              </a:rPr>
              <a:t>Деминская</a:t>
            </a:r>
            <a:r>
              <a:rPr lang="ru-RU" i="1" dirty="0">
                <a:solidFill>
                  <a:srgbClr val="000000"/>
                </a:solidFill>
              </a:rPr>
              <a:t> (аспирант НИУ ВШЭ) </a:t>
            </a:r>
            <a:endParaRPr lang="en-US" i="1" dirty="0" smtClean="0">
              <a:solidFill>
                <a:srgbClr val="000000"/>
              </a:solidFill>
            </a:endParaRPr>
          </a:p>
          <a:p>
            <a:r>
              <a:rPr lang="ru-RU" i="1" dirty="0" smtClean="0"/>
              <a:t> </a:t>
            </a:r>
            <a:r>
              <a:rPr lang="ru-RU" i="1" dirty="0"/>
              <a:t>«Враждебное поведение руководителя: предпосылки, проявления, последствия», Российский журнал менеджмента, 2018.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85851" y="522513"/>
            <a:ext cx="8865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Российский менеджер 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VS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ru-RU" sz="2400" b="1" dirty="0" smtClean="0">
                <a:latin typeface="Comic Sans MS" panose="030F0702030302020204" pitchFamily="66" charset="0"/>
              </a:rPr>
              <a:t>менеджер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экспат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2" descr="Image result for a puzzled lo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5" r="16736"/>
          <a:stretch/>
        </p:blipFill>
        <p:spPr bwMode="auto">
          <a:xfrm>
            <a:off x="9702177" y="557189"/>
            <a:ext cx="1900990" cy="246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ÐÐ°ÑÑÐ¸Ð½ÐºÐ¸ Ð¿Ð¾ Ð·Ð°Ð¿ÑÐ¾ÑÑ Ð²ÐµÑÑ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382" y="1511214"/>
            <a:ext cx="2381795" cy="217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663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ÐÐ°ÑÑÐ¸Ð½ÐºÐ¸ Ð¿Ð¾ Ð·Ð°Ð¿ÑÐ¾ÑÑ Ð³ÐµÐ½ Ð´Ð¸ÑÐµÐºÑÐ¾ÑÐ° Ð²Ð»Ð°Ð´Ð¸Ð¼Ð¸Ñ Ð¼Ð¾Ð¶ÐµÐ½Ðº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41" y="483326"/>
            <a:ext cx="3188516" cy="4904241"/>
          </a:xfrm>
          <a:prstGeom prst="rect">
            <a:avLst/>
          </a:prstGeom>
          <a:noFill/>
          <a:ln w="2857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6824" y="261257"/>
            <a:ext cx="4428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Владимир </a:t>
            </a:r>
            <a:r>
              <a:rPr lang="ru-RU" b="1" dirty="0" err="1" smtClean="0"/>
              <a:t>Моженков</a:t>
            </a:r>
            <a:r>
              <a:rPr lang="ru-RU" b="1" dirty="0" smtClean="0"/>
              <a:t>- </a:t>
            </a:r>
            <a:r>
              <a:rPr lang="ru-RU" i="1" dirty="0" smtClean="0"/>
              <a:t>ведущий российский бизнес-практик, основатель «Ауди Центра Таганка», лучший менеджер «Ауди» в Европе по версии </a:t>
            </a:r>
            <a:r>
              <a:rPr lang="en-US" i="1" dirty="0" smtClean="0"/>
              <a:t>Audi AG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85062" y="2174893"/>
            <a:ext cx="47679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«</a:t>
            </a:r>
            <a:r>
              <a:rPr lang="en-US" dirty="0" smtClean="0">
                <a:latin typeface="Comic Sans MS" panose="030F0702030302020204" pitchFamily="66" charset="0"/>
              </a:rPr>
              <a:t>… </a:t>
            </a:r>
            <a:r>
              <a:rPr lang="ru-RU" dirty="0" smtClean="0">
                <a:latin typeface="Comic Sans MS" panose="030F0702030302020204" pitchFamily="66" charset="0"/>
              </a:rPr>
              <a:t>В нашей стране главенствует азиатская культура, которая учит: гвоздь, который торчит выше всех, больнее всего получает по шляпке»</a:t>
            </a:r>
          </a:p>
          <a:p>
            <a:endParaRPr lang="ru-RU" dirty="0">
              <a:latin typeface="Comic Sans MS" panose="030F0702030302020204" pitchFamily="66" charset="0"/>
            </a:endParaRPr>
          </a:p>
          <a:p>
            <a:r>
              <a:rPr lang="ru-RU" dirty="0" smtClean="0">
                <a:latin typeface="Comic Sans MS" panose="030F0702030302020204" pitchFamily="66" charset="0"/>
              </a:rPr>
              <a:t>«</a:t>
            </a:r>
            <a:r>
              <a:rPr lang="en-US" dirty="0" smtClean="0">
                <a:latin typeface="Comic Sans MS" panose="030F0702030302020204" pitchFamily="66" charset="0"/>
              </a:rPr>
              <a:t>...</a:t>
            </a:r>
            <a:r>
              <a:rPr lang="ru-RU" dirty="0" smtClean="0">
                <a:latin typeface="Comic Sans MS" panose="030F0702030302020204" pitchFamily="66" charset="0"/>
              </a:rPr>
              <a:t>Наши люди не умеют ценить самих себя»</a:t>
            </a:r>
          </a:p>
          <a:p>
            <a:endParaRPr lang="ru-RU" dirty="0">
              <a:latin typeface="Comic Sans MS" panose="030F0702030302020204" pitchFamily="66" charset="0"/>
            </a:endParaRPr>
          </a:p>
          <a:p>
            <a:r>
              <a:rPr lang="ru-RU" dirty="0" smtClean="0">
                <a:latin typeface="Comic Sans MS" panose="030F0702030302020204" pitchFamily="66" charset="0"/>
              </a:rPr>
              <a:t>« </a:t>
            </a:r>
            <a:r>
              <a:rPr lang="en-US" dirty="0" smtClean="0">
                <a:latin typeface="Comic Sans MS" panose="030F0702030302020204" pitchFamily="66" charset="0"/>
              </a:rPr>
              <a:t>… </a:t>
            </a:r>
            <a:r>
              <a:rPr lang="ru-RU" dirty="0" smtClean="0">
                <a:latin typeface="Comic Sans MS" panose="030F0702030302020204" pitchFamily="66" charset="0"/>
              </a:rPr>
              <a:t>В методах управления царит катастрофическая отсталость. Мы привыкли мыслить в категориях эксплуатации: либо вы используете своих сотрудников, либо они используют вас. Нет более вредного подхода в менеджменте!»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850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426</Words>
  <Application>Microsoft Office PowerPoint</Application>
  <PresentationFormat>Широкоэкранный</PresentationFormat>
  <Paragraphs>50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Graphik LC Black</vt:lpstr>
      <vt:lpstr>Roboto Slab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Филатов Сергей</dc:creator>
  <cp:lastModifiedBy>Admin</cp:lastModifiedBy>
  <cp:revision>36</cp:revision>
  <dcterms:created xsi:type="dcterms:W3CDTF">2019-03-11T11:17:24Z</dcterms:created>
  <dcterms:modified xsi:type="dcterms:W3CDTF">2019-03-13T21:34:32Z</dcterms:modified>
</cp:coreProperties>
</file>